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60" r:id="rId3"/>
    <p:sldId id="261" r:id="rId4"/>
    <p:sldId id="270" r:id="rId5"/>
    <p:sldId id="271" r:id="rId6"/>
    <p:sldId id="257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2" r:id="rId17"/>
    <p:sldId id="280" r:id="rId18"/>
    <p:sldId id="281" r:id="rId19"/>
    <p:sldId id="283" r:id="rId20"/>
    <p:sldId id="284" r:id="rId21"/>
    <p:sldId id="285" r:id="rId22"/>
    <p:sldId id="286" r:id="rId23"/>
    <p:sldId id="266" r:id="rId24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550"/>
    <a:srgbClr val="E8E8E8"/>
    <a:srgbClr val="434C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1"/>
    <p:restoredTop sz="94744"/>
  </p:normalViewPr>
  <p:slideViewPr>
    <p:cSldViewPr snapToGrid="0">
      <p:cViewPr varScale="1">
        <p:scale>
          <a:sx n="82" d="100"/>
          <a:sy n="82" d="100"/>
        </p:scale>
        <p:origin x="5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A0211D-92A0-42F2-778A-DC876481758D}"/>
              </a:ext>
            </a:extLst>
          </p:cNvPr>
          <p:cNvSpPr/>
          <p:nvPr userDrawn="1"/>
        </p:nvSpPr>
        <p:spPr>
          <a:xfrm>
            <a:off x="115614" y="105103"/>
            <a:ext cx="1954924" cy="64113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2C58D-D676-7DC3-A101-EF17EFCE1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170" y="656334"/>
            <a:ext cx="10302240" cy="3362892"/>
          </a:xfrm>
        </p:spPr>
        <p:txBody>
          <a:bodyPr lIns="0" anchor="b"/>
          <a:lstStyle>
            <a:lvl1pPr algn="l">
              <a:defRPr sz="6000">
                <a:solidFill>
                  <a:srgbClr val="E74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14472-1307-B5CB-A923-20F8786D3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170" y="4111300"/>
            <a:ext cx="10302240" cy="1280091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rgbClr val="E745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HU" dirty="0"/>
          </a:p>
        </p:txBody>
      </p:sp>
      <p:pic>
        <p:nvPicPr>
          <p:cNvPr id="5" name="Google Shape;10;p1">
            <a:extLst>
              <a:ext uri="{FF2B5EF4-FFF2-40B4-BE49-F238E27FC236}">
                <a16:creationId xmlns:a16="http://schemas.microsoft.com/office/drawing/2014/main" id="{07B871AE-848F-F48C-E867-AD143D9BFCF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8365" y="268133"/>
            <a:ext cx="1639951" cy="388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60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ABA3-C758-1C4B-1AA2-E18C6484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2" y="552090"/>
            <a:ext cx="4461474" cy="150530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CFADDF-0F15-BEDB-3607-C3043AAFB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82882" y="0"/>
            <a:ext cx="68091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1FDEA-C7E0-D7D8-76A8-66C20DF9A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552" y="2283424"/>
            <a:ext cx="4461474" cy="358556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563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holding a shield and a shield&#10;&#10;Description automatically generated">
            <a:extLst>
              <a:ext uri="{FF2B5EF4-FFF2-40B4-BE49-F238E27FC236}">
                <a16:creationId xmlns:a16="http://schemas.microsoft.com/office/drawing/2014/main" id="{64B6B9A2-8FC8-409D-169F-9C76675F0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0" y="258080"/>
            <a:ext cx="4506118" cy="6315143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435C9E6-3428-F23B-6D68-ECEEA13724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782" y="2529444"/>
            <a:ext cx="6772161" cy="89955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defRPr sz="1800">
                <a:solidFill>
                  <a:srgbClr val="E74550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rgbClr val="E74550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rgbClr val="E74550"/>
                </a:solidFill>
              </a:defRPr>
            </a:lvl3pPr>
            <a:lvl4pPr>
              <a:lnSpc>
                <a:spcPct val="150000"/>
              </a:lnSpc>
              <a:defRPr sz="180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64330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1_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holding a shield and a shield&#10;&#10;Description automatically generated">
            <a:extLst>
              <a:ext uri="{FF2B5EF4-FFF2-40B4-BE49-F238E27FC236}">
                <a16:creationId xmlns:a16="http://schemas.microsoft.com/office/drawing/2014/main" id="{64B6B9A2-8FC8-409D-169F-9C76675F0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0" y="258080"/>
            <a:ext cx="4506118" cy="63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8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1_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holding a shield and a shield&#10;&#10;Description automatically generated">
            <a:extLst>
              <a:ext uri="{FF2B5EF4-FFF2-40B4-BE49-F238E27FC236}">
                <a16:creationId xmlns:a16="http://schemas.microsoft.com/office/drawing/2014/main" id="{A017057D-4491-ACD5-48DC-03D252CB9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0" y="258080"/>
            <a:ext cx="4506118" cy="6315143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B92B1C-F1F8-F28E-3271-D005CDF327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114" y="2529444"/>
            <a:ext cx="6683829" cy="899556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defRPr sz="1800">
                <a:solidFill>
                  <a:srgbClr val="FF0000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rgbClr val="FF0000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rgbClr val="FF0000"/>
                </a:solidFill>
              </a:defRPr>
            </a:lvl3pPr>
            <a:lvl4pPr>
              <a:lnSpc>
                <a:spcPct val="150000"/>
              </a:lnSpc>
              <a:defRPr sz="180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50496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1_Cím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holding a shield and a shield&#10;&#10;Description automatically generated">
            <a:extLst>
              <a:ext uri="{FF2B5EF4-FFF2-40B4-BE49-F238E27FC236}">
                <a16:creationId xmlns:a16="http://schemas.microsoft.com/office/drawing/2014/main" id="{A017057D-4491-ACD5-48DC-03D252CB9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0" y="258080"/>
            <a:ext cx="4506118" cy="63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D522-A7FF-EC7C-4B22-51B15333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B4CC-AF52-C468-A976-5FAB3042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8" y="2122714"/>
            <a:ext cx="11059512" cy="405424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C6B0-F036-FA3B-5A57-0E6D8E54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F3C8B-6CB4-27DB-E93F-A263B7D7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955569-C569-DF4A-BD86-156A92EF66B6}" type="slidenum">
              <a:rPr lang="en-HU" smtClean="0"/>
              <a:pPr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99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E80-7554-032C-AD48-AF1CB94D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635323"/>
            <a:ext cx="11009993" cy="2852737"/>
          </a:xfrm>
        </p:spPr>
        <p:txBody>
          <a:bodyPr anchor="b"/>
          <a:lstStyle>
            <a:lvl1pPr>
              <a:defRPr sz="6000">
                <a:solidFill>
                  <a:srgbClr val="E74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2E612-5A6A-0482-968E-0C0C7B0D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457" y="3515048"/>
            <a:ext cx="110099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Google Shape;17;p3">
            <a:extLst>
              <a:ext uri="{FF2B5EF4-FFF2-40B4-BE49-F238E27FC236}">
                <a16:creationId xmlns:a16="http://schemas.microsoft.com/office/drawing/2014/main" id="{2C9202AE-000B-8478-2C97-06CC8914D2C1}"/>
              </a:ext>
            </a:extLst>
          </p:cNvPr>
          <p:cNvSpPr/>
          <p:nvPr userDrawn="1"/>
        </p:nvSpPr>
        <p:spPr>
          <a:xfrm>
            <a:off x="6559517" y="4796308"/>
            <a:ext cx="5337809" cy="2255520"/>
          </a:xfrm>
          <a:custGeom>
            <a:avLst/>
            <a:gdLst/>
            <a:ahLst/>
            <a:cxnLst/>
            <a:rect l="l" t="t" r="r" b="b"/>
            <a:pathLst>
              <a:path w="5337809" h="2255520" extrusionOk="0">
                <a:moveTo>
                  <a:pt x="1583055" y="1133856"/>
                </a:moveTo>
                <a:cubicBezTo>
                  <a:pt x="1391031" y="1228344"/>
                  <a:pt x="1244727" y="1438656"/>
                  <a:pt x="1244727" y="1664208"/>
                </a:cubicBezTo>
                <a:cubicBezTo>
                  <a:pt x="1244727" y="1956816"/>
                  <a:pt x="1464183" y="2194560"/>
                  <a:pt x="1787271" y="2194560"/>
                </a:cubicBezTo>
                <a:cubicBezTo>
                  <a:pt x="2031111" y="2194560"/>
                  <a:pt x="2235327" y="2039112"/>
                  <a:pt x="2235327" y="1795272"/>
                </a:cubicBezTo>
                <a:cubicBezTo>
                  <a:pt x="2235327" y="1453896"/>
                  <a:pt x="1866519" y="1341120"/>
                  <a:pt x="1583055" y="1133856"/>
                </a:cubicBezTo>
                <a:close/>
                <a:moveTo>
                  <a:pt x="1836039" y="60960"/>
                </a:moveTo>
                <a:cubicBezTo>
                  <a:pt x="1634871" y="60960"/>
                  <a:pt x="1455039" y="182880"/>
                  <a:pt x="1455039" y="396240"/>
                </a:cubicBezTo>
                <a:cubicBezTo>
                  <a:pt x="1455039" y="667512"/>
                  <a:pt x="1729359" y="798576"/>
                  <a:pt x="1991487" y="963168"/>
                </a:cubicBezTo>
                <a:cubicBezTo>
                  <a:pt x="2168271" y="874776"/>
                  <a:pt x="2314575" y="688848"/>
                  <a:pt x="2314575" y="487680"/>
                </a:cubicBezTo>
                <a:cubicBezTo>
                  <a:pt x="2314575" y="225552"/>
                  <a:pt x="2101215" y="60960"/>
                  <a:pt x="1836039" y="60960"/>
                </a:cubicBezTo>
                <a:close/>
                <a:moveTo>
                  <a:pt x="670560" y="12192"/>
                </a:moveTo>
                <a:lnTo>
                  <a:pt x="731520" y="12192"/>
                </a:lnTo>
                <a:lnTo>
                  <a:pt x="731520" y="1962912"/>
                </a:lnTo>
                <a:cubicBezTo>
                  <a:pt x="731520" y="2164080"/>
                  <a:pt x="731520" y="2164080"/>
                  <a:pt x="987552" y="2164080"/>
                </a:cubicBezTo>
                <a:lnTo>
                  <a:pt x="987552" y="2225040"/>
                </a:lnTo>
                <a:lnTo>
                  <a:pt x="67056" y="2225040"/>
                </a:lnTo>
                <a:lnTo>
                  <a:pt x="67056" y="2164080"/>
                </a:lnTo>
                <a:cubicBezTo>
                  <a:pt x="414528" y="2164080"/>
                  <a:pt x="414528" y="2164080"/>
                  <a:pt x="414528" y="1962912"/>
                </a:cubicBezTo>
                <a:lnTo>
                  <a:pt x="414528" y="356616"/>
                </a:lnTo>
                <a:lnTo>
                  <a:pt x="0" y="356616"/>
                </a:lnTo>
                <a:lnTo>
                  <a:pt x="0" y="295656"/>
                </a:lnTo>
                <a:cubicBezTo>
                  <a:pt x="463296" y="295656"/>
                  <a:pt x="612648" y="176784"/>
                  <a:pt x="670560" y="12192"/>
                </a:cubicBezTo>
                <a:close/>
                <a:moveTo>
                  <a:pt x="4142994" y="0"/>
                </a:moveTo>
                <a:lnTo>
                  <a:pt x="4200906" y="0"/>
                </a:lnTo>
                <a:cubicBezTo>
                  <a:pt x="4280154" y="88392"/>
                  <a:pt x="4493514" y="158496"/>
                  <a:pt x="4691634" y="158496"/>
                </a:cubicBezTo>
                <a:cubicBezTo>
                  <a:pt x="4892801" y="158496"/>
                  <a:pt x="5103113" y="88392"/>
                  <a:pt x="5185409" y="0"/>
                </a:cubicBezTo>
                <a:lnTo>
                  <a:pt x="5240274" y="0"/>
                </a:lnTo>
                <a:cubicBezTo>
                  <a:pt x="5240274" y="280416"/>
                  <a:pt x="4981193" y="502920"/>
                  <a:pt x="4621530" y="502920"/>
                </a:cubicBezTo>
                <a:cubicBezTo>
                  <a:pt x="4420362" y="502920"/>
                  <a:pt x="4255770" y="438912"/>
                  <a:pt x="4203954" y="393192"/>
                </a:cubicBezTo>
                <a:lnTo>
                  <a:pt x="4203954" y="1146048"/>
                </a:lnTo>
                <a:cubicBezTo>
                  <a:pt x="4298442" y="978408"/>
                  <a:pt x="4487418" y="853440"/>
                  <a:pt x="4697730" y="853440"/>
                </a:cubicBezTo>
                <a:cubicBezTo>
                  <a:pt x="5036058" y="853440"/>
                  <a:pt x="5337809" y="1127760"/>
                  <a:pt x="5337809" y="1551432"/>
                </a:cubicBezTo>
                <a:cubicBezTo>
                  <a:pt x="5337809" y="1978152"/>
                  <a:pt x="5014722" y="2255520"/>
                  <a:pt x="4621530" y="2255520"/>
                </a:cubicBezTo>
                <a:cubicBezTo>
                  <a:pt x="4301490" y="2255520"/>
                  <a:pt x="4054602" y="2051304"/>
                  <a:pt x="4054602" y="1801368"/>
                </a:cubicBezTo>
                <a:cubicBezTo>
                  <a:pt x="4054602" y="1664208"/>
                  <a:pt x="4130802" y="1551432"/>
                  <a:pt x="4258818" y="1551432"/>
                </a:cubicBezTo>
                <a:cubicBezTo>
                  <a:pt x="4368546" y="1551432"/>
                  <a:pt x="4444746" y="1633728"/>
                  <a:pt x="4444746" y="1743456"/>
                </a:cubicBezTo>
                <a:cubicBezTo>
                  <a:pt x="4444746" y="1856232"/>
                  <a:pt x="4368546" y="1935480"/>
                  <a:pt x="4258818" y="1935480"/>
                </a:cubicBezTo>
                <a:cubicBezTo>
                  <a:pt x="4200906" y="1935480"/>
                  <a:pt x="4152138" y="1911096"/>
                  <a:pt x="4118610" y="1871472"/>
                </a:cubicBezTo>
                <a:cubicBezTo>
                  <a:pt x="4155186" y="2042160"/>
                  <a:pt x="4371594" y="2185416"/>
                  <a:pt x="4575810" y="2185416"/>
                </a:cubicBezTo>
                <a:cubicBezTo>
                  <a:pt x="4828793" y="2185416"/>
                  <a:pt x="4975097" y="1965960"/>
                  <a:pt x="4975097" y="1551432"/>
                </a:cubicBezTo>
                <a:cubicBezTo>
                  <a:pt x="4975097" y="1164336"/>
                  <a:pt x="4847082" y="935736"/>
                  <a:pt x="4630674" y="935736"/>
                </a:cubicBezTo>
                <a:cubicBezTo>
                  <a:pt x="4423410" y="935736"/>
                  <a:pt x="4203954" y="1136904"/>
                  <a:pt x="4203954" y="1371600"/>
                </a:cubicBezTo>
                <a:lnTo>
                  <a:pt x="4142994" y="1371600"/>
                </a:lnTo>
                <a:close/>
                <a:moveTo>
                  <a:pt x="3238881" y="0"/>
                </a:moveTo>
                <a:cubicBezTo>
                  <a:pt x="3574161" y="0"/>
                  <a:pt x="3836289" y="198120"/>
                  <a:pt x="3836289" y="524256"/>
                </a:cubicBezTo>
                <a:cubicBezTo>
                  <a:pt x="3836289" y="1188720"/>
                  <a:pt x="2952369" y="1072896"/>
                  <a:pt x="2732913" y="1856232"/>
                </a:cubicBezTo>
                <a:lnTo>
                  <a:pt x="3504057" y="1856232"/>
                </a:lnTo>
                <a:cubicBezTo>
                  <a:pt x="3668649" y="1856232"/>
                  <a:pt x="3784473" y="1737360"/>
                  <a:pt x="3784473" y="1575816"/>
                </a:cubicBezTo>
                <a:lnTo>
                  <a:pt x="3784473" y="1277112"/>
                </a:lnTo>
                <a:lnTo>
                  <a:pt x="3845433" y="1277112"/>
                </a:lnTo>
                <a:lnTo>
                  <a:pt x="3845433" y="1609344"/>
                </a:lnTo>
                <a:cubicBezTo>
                  <a:pt x="3845433" y="1862328"/>
                  <a:pt x="3693033" y="2255520"/>
                  <a:pt x="3348609" y="2255520"/>
                </a:cubicBezTo>
                <a:cubicBezTo>
                  <a:pt x="3056001" y="2255520"/>
                  <a:pt x="2964561" y="1917192"/>
                  <a:pt x="2818257" y="1917192"/>
                </a:cubicBezTo>
                <a:cubicBezTo>
                  <a:pt x="2708529" y="1917192"/>
                  <a:pt x="2687193" y="2097024"/>
                  <a:pt x="2681097" y="2203704"/>
                </a:cubicBezTo>
                <a:lnTo>
                  <a:pt x="2681097" y="2255520"/>
                </a:lnTo>
                <a:lnTo>
                  <a:pt x="2617089" y="2255520"/>
                </a:lnTo>
                <a:lnTo>
                  <a:pt x="2617089" y="2240280"/>
                </a:lnTo>
                <a:cubicBezTo>
                  <a:pt x="2626233" y="1118616"/>
                  <a:pt x="3470529" y="1283208"/>
                  <a:pt x="3470529" y="499872"/>
                </a:cubicBezTo>
                <a:cubicBezTo>
                  <a:pt x="3470529" y="198120"/>
                  <a:pt x="3293745" y="82296"/>
                  <a:pt x="3123057" y="82296"/>
                </a:cubicBezTo>
                <a:cubicBezTo>
                  <a:pt x="2903601" y="82296"/>
                  <a:pt x="2711577" y="277368"/>
                  <a:pt x="2711577" y="545592"/>
                </a:cubicBezTo>
                <a:cubicBezTo>
                  <a:pt x="2742057" y="499872"/>
                  <a:pt x="2793873" y="469392"/>
                  <a:pt x="2857881" y="469392"/>
                </a:cubicBezTo>
                <a:cubicBezTo>
                  <a:pt x="2970657" y="469392"/>
                  <a:pt x="3049905" y="545592"/>
                  <a:pt x="3049905" y="661416"/>
                </a:cubicBezTo>
                <a:cubicBezTo>
                  <a:pt x="3049905" y="774192"/>
                  <a:pt x="2973705" y="853440"/>
                  <a:pt x="2854833" y="853440"/>
                </a:cubicBezTo>
                <a:cubicBezTo>
                  <a:pt x="2714625" y="853440"/>
                  <a:pt x="2653665" y="734568"/>
                  <a:pt x="2653665" y="548640"/>
                </a:cubicBezTo>
                <a:cubicBezTo>
                  <a:pt x="2653665" y="252984"/>
                  <a:pt x="2851785" y="0"/>
                  <a:pt x="3238881" y="0"/>
                </a:cubicBezTo>
                <a:close/>
                <a:moveTo>
                  <a:pt x="1836039" y="0"/>
                </a:moveTo>
                <a:cubicBezTo>
                  <a:pt x="2134743" y="0"/>
                  <a:pt x="2375535" y="198120"/>
                  <a:pt x="2375535" y="487680"/>
                </a:cubicBezTo>
                <a:cubicBezTo>
                  <a:pt x="2375535" y="701040"/>
                  <a:pt x="2232279" y="899160"/>
                  <a:pt x="2046351" y="999744"/>
                </a:cubicBezTo>
                <a:cubicBezTo>
                  <a:pt x="2262759" y="1139952"/>
                  <a:pt x="2451735" y="1310640"/>
                  <a:pt x="2451735" y="1615440"/>
                </a:cubicBezTo>
                <a:cubicBezTo>
                  <a:pt x="2451735" y="1984248"/>
                  <a:pt x="2146935" y="2255520"/>
                  <a:pt x="1787271" y="2255520"/>
                </a:cubicBezTo>
                <a:cubicBezTo>
                  <a:pt x="1433703" y="2255520"/>
                  <a:pt x="1183767" y="1990344"/>
                  <a:pt x="1183767" y="1664208"/>
                </a:cubicBezTo>
                <a:cubicBezTo>
                  <a:pt x="1183767" y="1429512"/>
                  <a:pt x="1330071" y="1203960"/>
                  <a:pt x="1531239" y="1094232"/>
                </a:cubicBezTo>
                <a:cubicBezTo>
                  <a:pt x="1375791" y="972312"/>
                  <a:pt x="1256919" y="810768"/>
                  <a:pt x="1256919" y="557784"/>
                </a:cubicBezTo>
                <a:cubicBezTo>
                  <a:pt x="1256919" y="201168"/>
                  <a:pt x="1515999" y="0"/>
                  <a:pt x="1836039" y="0"/>
                </a:cubicBezTo>
                <a:close/>
              </a:path>
            </a:pathLst>
          </a:custGeom>
          <a:solidFill>
            <a:srgbClr val="EF465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0" b="0" i="0" u="none" strike="noStrike" cap="none">
              <a:solidFill>
                <a:srgbClr val="EF4652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  <p:extLst>
      <p:ext uri="{BB962C8B-B14F-4D97-AF65-F5344CB8AC3E}">
        <p14:creationId xmlns:p14="http://schemas.microsoft.com/office/powerpoint/2010/main" val="369536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DAF41B77-6036-BE38-4314-01E948E9D828}"/>
              </a:ext>
            </a:extLst>
          </p:cNvPr>
          <p:cNvSpPr/>
          <p:nvPr userDrawn="1"/>
        </p:nvSpPr>
        <p:spPr>
          <a:xfrm>
            <a:off x="6217984" y="4796308"/>
            <a:ext cx="5768720" cy="2255520"/>
          </a:xfrm>
          <a:custGeom>
            <a:avLst/>
            <a:gdLst/>
            <a:ahLst/>
            <a:cxnLst/>
            <a:rect l="l" t="t" r="r" b="b"/>
            <a:pathLst>
              <a:path w="5768720" h="2255520" extrusionOk="0">
                <a:moveTo>
                  <a:pt x="2165985" y="60960"/>
                </a:moveTo>
                <a:cubicBezTo>
                  <a:pt x="1934337" y="60960"/>
                  <a:pt x="1821561" y="399288"/>
                  <a:pt x="1821561" y="1100328"/>
                </a:cubicBezTo>
                <a:cubicBezTo>
                  <a:pt x="1821561" y="1840992"/>
                  <a:pt x="1934337" y="2194560"/>
                  <a:pt x="2165985" y="2194560"/>
                </a:cubicBezTo>
                <a:cubicBezTo>
                  <a:pt x="2400681" y="2194560"/>
                  <a:pt x="2513457" y="1840992"/>
                  <a:pt x="2513457" y="1100328"/>
                </a:cubicBezTo>
                <a:cubicBezTo>
                  <a:pt x="2513457" y="399288"/>
                  <a:pt x="2400681" y="60960"/>
                  <a:pt x="2165985" y="60960"/>
                </a:cubicBezTo>
                <a:close/>
                <a:moveTo>
                  <a:pt x="4573905" y="0"/>
                </a:moveTo>
                <a:lnTo>
                  <a:pt x="4631817" y="0"/>
                </a:lnTo>
                <a:cubicBezTo>
                  <a:pt x="4711065" y="88392"/>
                  <a:pt x="4924424" y="158496"/>
                  <a:pt x="5122544" y="158496"/>
                </a:cubicBezTo>
                <a:cubicBezTo>
                  <a:pt x="5323712" y="158496"/>
                  <a:pt x="5534024" y="88392"/>
                  <a:pt x="5616320" y="0"/>
                </a:cubicBezTo>
                <a:lnTo>
                  <a:pt x="5671185" y="0"/>
                </a:lnTo>
                <a:cubicBezTo>
                  <a:pt x="5671185" y="280416"/>
                  <a:pt x="5412104" y="502920"/>
                  <a:pt x="5052440" y="502920"/>
                </a:cubicBezTo>
                <a:cubicBezTo>
                  <a:pt x="4851272" y="502920"/>
                  <a:pt x="4686681" y="438912"/>
                  <a:pt x="4634865" y="393192"/>
                </a:cubicBezTo>
                <a:lnTo>
                  <a:pt x="4634865" y="1146048"/>
                </a:lnTo>
                <a:cubicBezTo>
                  <a:pt x="4729352" y="978408"/>
                  <a:pt x="4918328" y="853440"/>
                  <a:pt x="5128640" y="853440"/>
                </a:cubicBezTo>
                <a:cubicBezTo>
                  <a:pt x="5466969" y="853440"/>
                  <a:pt x="5768720" y="1127760"/>
                  <a:pt x="5768720" y="1551432"/>
                </a:cubicBezTo>
                <a:cubicBezTo>
                  <a:pt x="5768720" y="1978152"/>
                  <a:pt x="5445633" y="2255520"/>
                  <a:pt x="5052440" y="2255520"/>
                </a:cubicBezTo>
                <a:cubicBezTo>
                  <a:pt x="4732401" y="2255520"/>
                  <a:pt x="4485513" y="2051304"/>
                  <a:pt x="4485513" y="1801368"/>
                </a:cubicBezTo>
                <a:cubicBezTo>
                  <a:pt x="4485513" y="1664208"/>
                  <a:pt x="4561713" y="1551432"/>
                  <a:pt x="4689729" y="1551432"/>
                </a:cubicBezTo>
                <a:cubicBezTo>
                  <a:pt x="4799456" y="1551432"/>
                  <a:pt x="4875656" y="1633728"/>
                  <a:pt x="4875656" y="1743456"/>
                </a:cubicBezTo>
                <a:cubicBezTo>
                  <a:pt x="4875656" y="1856232"/>
                  <a:pt x="4799456" y="1935480"/>
                  <a:pt x="4689729" y="1935480"/>
                </a:cubicBezTo>
                <a:cubicBezTo>
                  <a:pt x="4631817" y="1935480"/>
                  <a:pt x="4583049" y="1911096"/>
                  <a:pt x="4549521" y="1871472"/>
                </a:cubicBezTo>
                <a:cubicBezTo>
                  <a:pt x="4586097" y="2042160"/>
                  <a:pt x="4802504" y="2185416"/>
                  <a:pt x="5006720" y="2185416"/>
                </a:cubicBezTo>
                <a:cubicBezTo>
                  <a:pt x="5259704" y="2185416"/>
                  <a:pt x="5406008" y="1965960"/>
                  <a:pt x="5406008" y="1551432"/>
                </a:cubicBezTo>
                <a:cubicBezTo>
                  <a:pt x="5406008" y="1164336"/>
                  <a:pt x="5277992" y="935736"/>
                  <a:pt x="5061585" y="935736"/>
                </a:cubicBezTo>
                <a:cubicBezTo>
                  <a:pt x="4854320" y="935736"/>
                  <a:pt x="4634865" y="1136904"/>
                  <a:pt x="4634865" y="1371600"/>
                </a:cubicBezTo>
                <a:lnTo>
                  <a:pt x="4573905" y="1371600"/>
                </a:lnTo>
                <a:close/>
                <a:moveTo>
                  <a:pt x="3669792" y="0"/>
                </a:moveTo>
                <a:cubicBezTo>
                  <a:pt x="4005072" y="0"/>
                  <a:pt x="4267200" y="198120"/>
                  <a:pt x="4267200" y="524256"/>
                </a:cubicBezTo>
                <a:cubicBezTo>
                  <a:pt x="4267200" y="1188720"/>
                  <a:pt x="3383280" y="1072896"/>
                  <a:pt x="3163824" y="1856232"/>
                </a:cubicBezTo>
                <a:lnTo>
                  <a:pt x="3934968" y="1856232"/>
                </a:lnTo>
                <a:cubicBezTo>
                  <a:pt x="4099560" y="1856232"/>
                  <a:pt x="4215384" y="1737360"/>
                  <a:pt x="4215384" y="1575816"/>
                </a:cubicBezTo>
                <a:lnTo>
                  <a:pt x="4215384" y="1277112"/>
                </a:lnTo>
                <a:lnTo>
                  <a:pt x="4276344" y="1277112"/>
                </a:lnTo>
                <a:lnTo>
                  <a:pt x="4276344" y="1609344"/>
                </a:lnTo>
                <a:cubicBezTo>
                  <a:pt x="4276344" y="1862328"/>
                  <a:pt x="4123944" y="2255520"/>
                  <a:pt x="3779520" y="2255520"/>
                </a:cubicBezTo>
                <a:cubicBezTo>
                  <a:pt x="3486912" y="2255520"/>
                  <a:pt x="3395472" y="1917192"/>
                  <a:pt x="3249168" y="1917192"/>
                </a:cubicBezTo>
                <a:cubicBezTo>
                  <a:pt x="3139440" y="1917192"/>
                  <a:pt x="3118104" y="2097024"/>
                  <a:pt x="3112008" y="2203704"/>
                </a:cubicBezTo>
                <a:lnTo>
                  <a:pt x="3112008" y="2255520"/>
                </a:lnTo>
                <a:lnTo>
                  <a:pt x="3048000" y="2255520"/>
                </a:lnTo>
                <a:lnTo>
                  <a:pt x="3048000" y="2240280"/>
                </a:lnTo>
                <a:cubicBezTo>
                  <a:pt x="3057144" y="1118616"/>
                  <a:pt x="3901440" y="1283208"/>
                  <a:pt x="3901440" y="499872"/>
                </a:cubicBezTo>
                <a:cubicBezTo>
                  <a:pt x="3901440" y="198120"/>
                  <a:pt x="3724656" y="82296"/>
                  <a:pt x="3553968" y="82296"/>
                </a:cubicBezTo>
                <a:cubicBezTo>
                  <a:pt x="3334512" y="82296"/>
                  <a:pt x="3142488" y="277368"/>
                  <a:pt x="3142488" y="545592"/>
                </a:cubicBezTo>
                <a:cubicBezTo>
                  <a:pt x="3172968" y="499872"/>
                  <a:pt x="3224784" y="469392"/>
                  <a:pt x="3288792" y="469392"/>
                </a:cubicBezTo>
                <a:cubicBezTo>
                  <a:pt x="3401568" y="469392"/>
                  <a:pt x="3480816" y="545592"/>
                  <a:pt x="3480816" y="661416"/>
                </a:cubicBezTo>
                <a:cubicBezTo>
                  <a:pt x="3480816" y="774192"/>
                  <a:pt x="3404616" y="853440"/>
                  <a:pt x="3285744" y="853440"/>
                </a:cubicBezTo>
                <a:cubicBezTo>
                  <a:pt x="3145536" y="853440"/>
                  <a:pt x="3084576" y="734568"/>
                  <a:pt x="3084576" y="548640"/>
                </a:cubicBezTo>
                <a:cubicBezTo>
                  <a:pt x="3084576" y="252984"/>
                  <a:pt x="3282696" y="0"/>
                  <a:pt x="3669792" y="0"/>
                </a:cubicBezTo>
                <a:close/>
                <a:moveTo>
                  <a:pt x="2165985" y="0"/>
                </a:moveTo>
                <a:cubicBezTo>
                  <a:pt x="2525649" y="0"/>
                  <a:pt x="2879217" y="548640"/>
                  <a:pt x="2879217" y="1100328"/>
                </a:cubicBezTo>
                <a:cubicBezTo>
                  <a:pt x="2879217" y="1676400"/>
                  <a:pt x="2525649" y="2255520"/>
                  <a:pt x="2165985" y="2255520"/>
                </a:cubicBezTo>
                <a:cubicBezTo>
                  <a:pt x="1806321" y="2255520"/>
                  <a:pt x="1455801" y="1676400"/>
                  <a:pt x="1455801" y="1100328"/>
                </a:cubicBezTo>
                <a:cubicBezTo>
                  <a:pt x="1455801" y="548640"/>
                  <a:pt x="1806321" y="0"/>
                  <a:pt x="2165985" y="0"/>
                </a:cubicBezTo>
                <a:close/>
                <a:moveTo>
                  <a:pt x="621792" y="0"/>
                </a:moveTo>
                <a:cubicBezTo>
                  <a:pt x="957072" y="0"/>
                  <a:pt x="1219200" y="198120"/>
                  <a:pt x="1219200" y="524256"/>
                </a:cubicBezTo>
                <a:cubicBezTo>
                  <a:pt x="1219200" y="1188720"/>
                  <a:pt x="335280" y="1072896"/>
                  <a:pt x="115824" y="1856232"/>
                </a:cubicBezTo>
                <a:lnTo>
                  <a:pt x="886968" y="1856232"/>
                </a:lnTo>
                <a:cubicBezTo>
                  <a:pt x="1051560" y="1856232"/>
                  <a:pt x="1167384" y="1737360"/>
                  <a:pt x="1167384" y="1575816"/>
                </a:cubicBezTo>
                <a:lnTo>
                  <a:pt x="1167384" y="1277112"/>
                </a:lnTo>
                <a:lnTo>
                  <a:pt x="1228344" y="1277112"/>
                </a:lnTo>
                <a:lnTo>
                  <a:pt x="1228344" y="1609344"/>
                </a:lnTo>
                <a:cubicBezTo>
                  <a:pt x="1228344" y="1862328"/>
                  <a:pt x="1075944" y="2255520"/>
                  <a:pt x="731520" y="2255520"/>
                </a:cubicBezTo>
                <a:cubicBezTo>
                  <a:pt x="438912" y="2255520"/>
                  <a:pt x="347472" y="1917192"/>
                  <a:pt x="201168" y="1917192"/>
                </a:cubicBezTo>
                <a:cubicBezTo>
                  <a:pt x="91440" y="1917192"/>
                  <a:pt x="70104" y="2097024"/>
                  <a:pt x="64008" y="2203704"/>
                </a:cubicBezTo>
                <a:lnTo>
                  <a:pt x="64008" y="2255520"/>
                </a:lnTo>
                <a:lnTo>
                  <a:pt x="0" y="2255520"/>
                </a:lnTo>
                <a:lnTo>
                  <a:pt x="0" y="2240280"/>
                </a:lnTo>
                <a:cubicBezTo>
                  <a:pt x="9144" y="1118616"/>
                  <a:pt x="853440" y="1283208"/>
                  <a:pt x="853440" y="499872"/>
                </a:cubicBezTo>
                <a:cubicBezTo>
                  <a:pt x="853440" y="198120"/>
                  <a:pt x="676656" y="82296"/>
                  <a:pt x="505968" y="82296"/>
                </a:cubicBezTo>
                <a:cubicBezTo>
                  <a:pt x="286512" y="82296"/>
                  <a:pt x="94488" y="277368"/>
                  <a:pt x="94488" y="545592"/>
                </a:cubicBezTo>
                <a:cubicBezTo>
                  <a:pt x="124968" y="499872"/>
                  <a:pt x="176784" y="469392"/>
                  <a:pt x="240792" y="469392"/>
                </a:cubicBezTo>
                <a:cubicBezTo>
                  <a:pt x="353568" y="469392"/>
                  <a:pt x="432816" y="545592"/>
                  <a:pt x="432816" y="661416"/>
                </a:cubicBezTo>
                <a:cubicBezTo>
                  <a:pt x="432816" y="774192"/>
                  <a:pt x="356616" y="853440"/>
                  <a:pt x="237744" y="853440"/>
                </a:cubicBezTo>
                <a:cubicBezTo>
                  <a:pt x="97536" y="853440"/>
                  <a:pt x="36576" y="734568"/>
                  <a:pt x="36576" y="548640"/>
                </a:cubicBezTo>
                <a:cubicBezTo>
                  <a:pt x="36576" y="252984"/>
                  <a:pt x="234696" y="0"/>
                  <a:pt x="621792" y="0"/>
                </a:cubicBezTo>
                <a:close/>
              </a:path>
            </a:pathLst>
          </a:custGeom>
          <a:solidFill>
            <a:srgbClr val="EF465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0EE80-7554-032C-AD48-AF1CB94D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635323"/>
            <a:ext cx="11009993" cy="2852737"/>
          </a:xfrm>
        </p:spPr>
        <p:txBody>
          <a:bodyPr anchor="b"/>
          <a:lstStyle>
            <a:lvl1pPr>
              <a:defRPr sz="6000">
                <a:solidFill>
                  <a:srgbClr val="E7455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2E612-5A6A-0482-968E-0C0C7B0D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457" y="3515048"/>
            <a:ext cx="110099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92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251D-84D0-DF3A-7826-F9AFFB5B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34C5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4F19-9A83-F1DB-7755-50FEA09F5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288" y="1951339"/>
            <a:ext cx="5725512" cy="422562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97FE1-7BC2-B6E2-3D06-633D6F3A0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951339"/>
            <a:ext cx="5725512" cy="422562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31139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FF70-8139-9A14-8B38-4C309B7A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572161"/>
            <a:ext cx="11529723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DE56D-AAFF-4211-997A-288A2F6F8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058" y="1888199"/>
            <a:ext cx="565251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A7C2B-B83D-4B2A-E341-83976E9CB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058" y="2712111"/>
            <a:ext cx="565251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0E28E-0583-ECEA-A3D8-D32E0C9B6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888199"/>
            <a:ext cx="56803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352A5-1E67-7A44-1C45-76F125371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712111"/>
            <a:ext cx="5680355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3846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5719-C685-5826-1910-7B97BE7B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569343"/>
            <a:ext cx="11025996" cy="13819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74318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08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C9C6-CE6E-06F6-E394-6976C732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552090"/>
            <a:ext cx="4444221" cy="150530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C6428-CFED-6859-E58A-91E27736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810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E313B-4601-E464-E8F6-10E4C0506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804" y="2283424"/>
            <a:ext cx="4444221" cy="358556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5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EC341-0925-AAC8-5A5E-D19B0E6A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8" y="552892"/>
            <a:ext cx="11059512" cy="1423087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BEBD2-36B4-D7EF-308F-840C0B0C5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288" y="2122714"/>
            <a:ext cx="11059512" cy="412568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60A8F88-B848-98E0-B5D7-BC7343A6C54E}"/>
              </a:ext>
            </a:extLst>
          </p:cNvPr>
          <p:cNvSpPr txBox="1"/>
          <p:nvPr userDrawn="1"/>
        </p:nvSpPr>
        <p:spPr>
          <a:xfrm>
            <a:off x="188003" y="6458951"/>
            <a:ext cx="46140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b="0" i="0" dirty="0">
                <a:solidFill>
                  <a:srgbClr val="444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MTA.HU</a:t>
            </a:r>
          </a:p>
        </p:txBody>
      </p:sp>
      <p:pic>
        <p:nvPicPr>
          <p:cNvPr id="4" name="Google Shape;10;p1">
            <a:extLst>
              <a:ext uri="{FF2B5EF4-FFF2-40B4-BE49-F238E27FC236}">
                <a16:creationId xmlns:a16="http://schemas.microsoft.com/office/drawing/2014/main" id="{D08DB2CC-689E-32DC-760B-B027FC68798D}"/>
              </a:ext>
            </a:extLst>
          </p:cNvPr>
          <p:cNvPicPr preferRelativeResize="0"/>
          <p:nvPr userDrawn="1"/>
        </p:nvPicPr>
        <p:blipFill rotWithShape="1">
          <a:blip r:embed="rId12">
            <a:alphaModFix amt="55000"/>
          </a:blip>
          <a:srcRect r="43446"/>
          <a:stretch/>
        </p:blipFill>
        <p:spPr>
          <a:xfrm>
            <a:off x="258366" y="268134"/>
            <a:ext cx="602833" cy="252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04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434C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;p5">
            <a:extLst>
              <a:ext uri="{FF2B5EF4-FFF2-40B4-BE49-F238E27FC236}">
                <a16:creationId xmlns:a16="http://schemas.microsoft.com/office/drawing/2014/main" id="{73DA9461-A9EB-6485-402F-8159C752E877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26895" y="3872751"/>
            <a:ext cx="6551626" cy="2962171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id="3" name="Google Shape;10;p1">
            <a:extLst>
              <a:ext uri="{FF2B5EF4-FFF2-40B4-BE49-F238E27FC236}">
                <a16:creationId xmlns:a16="http://schemas.microsoft.com/office/drawing/2014/main" id="{AA96791C-DAC0-F8DD-1181-E4412AFB1C03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58365" y="268133"/>
            <a:ext cx="1639951" cy="388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22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39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462DD-14EE-D924-8575-79DE75498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3358F0-A7B9-0584-7937-111598709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170" y="4111300"/>
            <a:ext cx="6838757" cy="1280091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DUDÁS ELŐD</a:t>
            </a:r>
            <a:endParaRPr lang="en-HU" dirty="0"/>
          </a:p>
          <a:p>
            <a:r>
              <a:rPr lang="hu-HU" dirty="0"/>
              <a:t>habilitált egyetemi adjunktus, ELTE BTK Szláv Filológiai Tanszék</a:t>
            </a:r>
            <a:endParaRPr lang="en-HU" dirty="0"/>
          </a:p>
        </p:txBody>
      </p:sp>
      <p:pic>
        <p:nvPicPr>
          <p:cNvPr id="6" name="Picture 5" descr="A painting of a person holding a shield and a shield&#10;&#10;Description automatically generated">
            <a:extLst>
              <a:ext uri="{FF2B5EF4-FFF2-40B4-BE49-F238E27FC236}">
                <a16:creationId xmlns:a16="http://schemas.microsoft.com/office/drawing/2014/main" id="{F72DECE1-774C-DC30-1678-BBE2764AC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" t="1615" r="1309" b="1309"/>
          <a:stretch/>
        </p:blipFill>
        <p:spPr>
          <a:xfrm>
            <a:off x="7404100" y="258080"/>
            <a:ext cx="4506118" cy="631514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AE81A91-F7EF-8F35-592E-B879DDB56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170" y="656334"/>
            <a:ext cx="6950724" cy="3262523"/>
          </a:xfrm>
        </p:spPr>
        <p:txBody>
          <a:bodyPr/>
          <a:lstStyle/>
          <a:p>
            <a:r>
              <a:rPr lang="hu-HU"/>
              <a:t>Magyar–déli </a:t>
            </a:r>
            <a:r>
              <a:rPr lang="hu-HU" dirty="0"/>
              <a:t>szláv nyelvi kapcsolatok a középkorban</a:t>
            </a:r>
            <a:endParaRPr lang="en-HU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87E18DB-83EE-2460-7E4C-228CBDED9149}"/>
              </a:ext>
            </a:extLst>
          </p:cNvPr>
          <p:cNvSpPr txBox="1">
            <a:spLocks/>
          </p:cNvSpPr>
          <p:nvPr/>
        </p:nvSpPr>
        <p:spPr>
          <a:xfrm>
            <a:off x="271170" y="6010934"/>
            <a:ext cx="4167015" cy="38146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U" sz="1600" dirty="0">
                <a:solidFill>
                  <a:srgbClr val="E74550"/>
                </a:solidFill>
              </a:rPr>
              <a:t>2025. </a:t>
            </a:r>
            <a:r>
              <a:rPr lang="en-GB" sz="1600" dirty="0">
                <a:solidFill>
                  <a:srgbClr val="E74550"/>
                </a:solidFill>
              </a:rPr>
              <a:t>j</a:t>
            </a:r>
            <a:r>
              <a:rPr lang="hu-HU" sz="1600" dirty="0" err="1">
                <a:solidFill>
                  <a:srgbClr val="E74550"/>
                </a:solidFill>
              </a:rPr>
              <a:t>únius</a:t>
            </a:r>
            <a:r>
              <a:rPr lang="en-HU" sz="1600" dirty="0">
                <a:solidFill>
                  <a:srgbClr val="E74550"/>
                </a:solidFill>
              </a:rPr>
              <a:t> 1</a:t>
            </a:r>
            <a:r>
              <a:rPr lang="hu-HU" sz="1600" dirty="0">
                <a:solidFill>
                  <a:srgbClr val="E74550"/>
                </a:solidFill>
              </a:rPr>
              <a:t>2</a:t>
            </a:r>
            <a:r>
              <a:rPr lang="en-HU" sz="1600" dirty="0">
                <a:solidFill>
                  <a:srgbClr val="E745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54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E29A6-C917-FAFC-5E21-EF46D62EB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34B5-4BA2-3949-5000-BC2EC41F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5" y="606490"/>
            <a:ext cx="3944208" cy="1754155"/>
          </a:xfrm>
        </p:spPr>
        <p:txBody>
          <a:bodyPr>
            <a:normAutofit/>
          </a:bodyPr>
          <a:lstStyle/>
          <a:p>
            <a:r>
              <a:rPr lang="hu-HU" dirty="0"/>
              <a:t>Magyar–horvát nyelvi kapcsolatok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9FF4554-5BBC-633F-B40A-596F345E07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14" r="1314"/>
          <a:stretch/>
        </p:blipFill>
        <p:spPr>
          <a:xfrm>
            <a:off x="5299788" y="0"/>
            <a:ext cx="6892211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81062-3B9C-B0C4-2065-9599E73C9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05" y="2360645"/>
            <a:ext cx="4461474" cy="4142792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kaj</a:t>
            </a:r>
            <a:r>
              <a:rPr lang="hu-HU" dirty="0"/>
              <a:t>-horvátnak ráadásul egyfajta közvetítő szerepe is volt, hiszen a </a:t>
            </a:r>
            <a:r>
              <a:rPr lang="hu-HU" dirty="0" err="1"/>
              <a:t>ča</a:t>
            </a:r>
            <a:r>
              <a:rPr lang="hu-HU" dirty="0"/>
              <a:t>-horvát nyelvjárások felé közvetített egyes magyar jövevényszavakat.</a:t>
            </a:r>
          </a:p>
        </p:txBody>
      </p:sp>
    </p:spTree>
    <p:extLst>
      <p:ext uri="{BB962C8B-B14F-4D97-AF65-F5344CB8AC3E}">
        <p14:creationId xmlns:p14="http://schemas.microsoft.com/office/powerpoint/2010/main" val="388811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62374-4657-07C6-8C94-00C0A8FAF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891D-D671-3B1A-09E0-A33E1B54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5" y="606490"/>
            <a:ext cx="3944208" cy="1754155"/>
          </a:xfrm>
        </p:spPr>
        <p:txBody>
          <a:bodyPr>
            <a:normAutofit/>
          </a:bodyPr>
          <a:lstStyle/>
          <a:p>
            <a:r>
              <a:rPr lang="hu-HU" dirty="0"/>
              <a:t>Magyar–horvát nyelvi kapcsolatok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D9AE0C1-3DDD-4327-0146-44C0A54D75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14" r="1314"/>
          <a:stretch/>
        </p:blipFill>
        <p:spPr>
          <a:xfrm>
            <a:off x="5299788" y="0"/>
            <a:ext cx="6892211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E2AC8-8CAE-62CE-3489-9A3082FAB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05" y="2360645"/>
            <a:ext cx="4461474" cy="4142792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magyar hatás a szlavóniai </a:t>
            </a:r>
            <a:r>
              <a:rPr lang="hu-HU" dirty="0" err="1"/>
              <a:t>što</a:t>
            </a:r>
            <a:r>
              <a:rPr lang="hu-HU" dirty="0"/>
              <a:t>-nyelvjárásokban is számottevő nyomot hagyott, ám ezek a magyar jövevényszavak jellemzően egy újabb, fiatalabb réteget képviselnek.</a:t>
            </a:r>
          </a:p>
        </p:txBody>
      </p:sp>
    </p:spTree>
    <p:extLst>
      <p:ext uri="{BB962C8B-B14F-4D97-AF65-F5344CB8AC3E}">
        <p14:creationId xmlns:p14="http://schemas.microsoft.com/office/powerpoint/2010/main" val="140069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CFBE0-D074-1766-EA9A-0510B7A2B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8C78-2E2B-F728-6613-E729A83D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5" y="606490"/>
            <a:ext cx="3944208" cy="1754155"/>
          </a:xfrm>
        </p:spPr>
        <p:txBody>
          <a:bodyPr>
            <a:normAutofit/>
          </a:bodyPr>
          <a:lstStyle/>
          <a:p>
            <a:r>
              <a:rPr lang="hu-HU" dirty="0"/>
              <a:t>Magyar–horvát nyelvi kapcsolatok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8A9CB05-0E8B-9709-7F89-C5A700826C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14" r="1314"/>
          <a:stretch/>
        </p:blipFill>
        <p:spPr>
          <a:xfrm>
            <a:off x="5299788" y="0"/>
            <a:ext cx="6892211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0FD49-7178-74EE-491E-B5F3EF5EA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05" y="2360645"/>
            <a:ext cx="4461474" cy="4142792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magyar hatás Dél-Dalmáciában, a déli szigeteken voltaképpen egyáltalán nem volt jelen. Ennek fő oka, hogy ezekkel a területekkel nem volt kapcsolata a középkori magyar államnak.</a:t>
            </a:r>
          </a:p>
        </p:txBody>
      </p:sp>
    </p:spTree>
    <p:extLst>
      <p:ext uri="{BB962C8B-B14F-4D97-AF65-F5344CB8AC3E}">
        <p14:creationId xmlns:p14="http://schemas.microsoft.com/office/powerpoint/2010/main" val="96206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F97B7-2B0E-F83D-EADB-225F7257C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721-03D8-F8E4-997F-91D77B5C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5" y="606490"/>
            <a:ext cx="3944208" cy="1754155"/>
          </a:xfrm>
        </p:spPr>
        <p:txBody>
          <a:bodyPr>
            <a:normAutofit/>
          </a:bodyPr>
          <a:lstStyle/>
          <a:p>
            <a:r>
              <a:rPr lang="hu-HU" dirty="0"/>
              <a:t>Magyar–horvát nyelvi kapcsolatok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9480DB9-CFC9-C38E-7574-B0925A3C2F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63" r="5963"/>
          <a:stretch/>
        </p:blipFill>
        <p:spPr>
          <a:xfrm>
            <a:off x="5299788" y="0"/>
            <a:ext cx="6892211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B4282-9DFB-3146-48B2-B0C9F1CB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05" y="2360645"/>
            <a:ext cx="4461474" cy="4142792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magyar jövevényszavak nem ritkán akár több alakváltozatban is élnek a nyelvterület különböző részein. Mindez az adott szavak átvételének eltérő idejére utal.</a:t>
            </a:r>
          </a:p>
        </p:txBody>
      </p:sp>
    </p:spTree>
    <p:extLst>
      <p:ext uri="{BB962C8B-B14F-4D97-AF65-F5344CB8AC3E}">
        <p14:creationId xmlns:p14="http://schemas.microsoft.com/office/powerpoint/2010/main" val="4161518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C307E-5B60-36E8-2F84-7180B9463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401F-5106-E838-46FB-BE50BF71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5" y="606490"/>
            <a:ext cx="3944208" cy="1754155"/>
          </a:xfrm>
        </p:spPr>
        <p:txBody>
          <a:bodyPr>
            <a:normAutofit/>
          </a:bodyPr>
          <a:lstStyle/>
          <a:p>
            <a:r>
              <a:rPr lang="hu-HU" dirty="0"/>
              <a:t>Magyar–horvát nyelvi kapcsolatok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0D79434-4E7A-CBEA-468A-70E835AB8E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63" r="5963"/>
          <a:stretch/>
        </p:blipFill>
        <p:spPr>
          <a:xfrm>
            <a:off x="5299788" y="0"/>
            <a:ext cx="6892211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7462D-5D2A-AF6A-EA77-A42E8B06C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05" y="2360645"/>
            <a:ext cx="4461474" cy="414279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 régi magyar </a:t>
            </a:r>
            <a:r>
              <a:rPr lang="hu-HU" i="1" dirty="0" err="1"/>
              <a:t>uruszág</a:t>
            </a:r>
            <a:r>
              <a:rPr lang="hu-HU" i="1" dirty="0"/>
              <a:t> </a:t>
            </a:r>
            <a:r>
              <a:rPr lang="hu-HU" dirty="0"/>
              <a:t>főnév vélhetően a </a:t>
            </a:r>
            <a:r>
              <a:rPr lang="hu-HU" dirty="0" err="1"/>
              <a:t>kaj</a:t>
            </a:r>
            <a:r>
              <a:rPr lang="hu-HU" dirty="0"/>
              <a:t>-horvátban egykor </a:t>
            </a:r>
            <a:r>
              <a:rPr lang="hu-HU" i="1" dirty="0" err="1"/>
              <a:t>rusag</a:t>
            </a:r>
            <a:r>
              <a:rPr lang="hu-HU" i="1" dirty="0"/>
              <a:t> </a:t>
            </a:r>
            <a:r>
              <a:rPr lang="hu-HU" dirty="0"/>
              <a:t>alakban élt, mivel a dalmáciai nyelvjárásokban mindenhol ez a</a:t>
            </a:r>
            <a:r>
              <a:rPr lang="hu-HU" i="1" dirty="0"/>
              <a:t>z </a:t>
            </a:r>
            <a:r>
              <a:rPr lang="hu-HU" dirty="0"/>
              <a:t>alakváltozat adatolható.</a:t>
            </a:r>
          </a:p>
          <a:p>
            <a:r>
              <a:rPr lang="hu-HU" dirty="0"/>
              <a:t>A </a:t>
            </a:r>
            <a:r>
              <a:rPr lang="hu-HU" dirty="0" err="1"/>
              <a:t>kaj</a:t>
            </a:r>
            <a:r>
              <a:rPr lang="hu-HU" dirty="0"/>
              <a:t>-horvát és a szlavóniai </a:t>
            </a:r>
            <a:r>
              <a:rPr lang="hu-HU" dirty="0" err="1"/>
              <a:t>što</a:t>
            </a:r>
            <a:r>
              <a:rPr lang="hu-HU" dirty="0"/>
              <a:t>-horvát </a:t>
            </a:r>
            <a:r>
              <a:rPr lang="hu-HU" i="1" dirty="0" err="1"/>
              <a:t>orsag</a:t>
            </a:r>
            <a:r>
              <a:rPr lang="hu-HU" dirty="0"/>
              <a:t> újabb átvétel.</a:t>
            </a:r>
          </a:p>
        </p:txBody>
      </p:sp>
    </p:spTree>
    <p:extLst>
      <p:ext uri="{BB962C8B-B14F-4D97-AF65-F5344CB8AC3E}">
        <p14:creationId xmlns:p14="http://schemas.microsoft.com/office/powerpoint/2010/main" val="420118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E1E38-53DF-D1EB-C082-3FD01C53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D8EA-8D16-14D9-757B-2F8173ED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8" y="552893"/>
            <a:ext cx="11059512" cy="10613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</a:t>
            </a:r>
            <a:r>
              <a:rPr lang="hu-HU" dirty="0" err="1"/>
              <a:t>legrégebbi</a:t>
            </a:r>
            <a:r>
              <a:rPr lang="hu-HU" dirty="0"/>
              <a:t> magyar jövevényszavak a horvátban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121D-D6BD-6B10-E8C5-E8243E6E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97" y="1945432"/>
            <a:ext cx="11619806" cy="4359675"/>
          </a:xfrm>
        </p:spPr>
        <p:txBody>
          <a:bodyPr>
            <a:normAutofit/>
          </a:bodyPr>
          <a:lstStyle/>
          <a:p>
            <a:pPr lvl="1"/>
            <a:r>
              <a:rPr lang="hu-HU" dirty="0"/>
              <a:t>A magyar nyelvtörténet segíthet a jövevényszavak legrégibb rétegének feltárásában.</a:t>
            </a:r>
          </a:p>
          <a:p>
            <a:pPr lvl="1"/>
            <a:r>
              <a:rPr lang="hu-HU" dirty="0"/>
              <a:t>Nyíltabbá válás előtti állapotot őriznek: </a:t>
            </a:r>
            <a:r>
              <a:rPr lang="hr-HR" i="1" dirty="0"/>
              <a:t>đunđ </a:t>
            </a:r>
            <a:r>
              <a:rPr lang="hr-HR" dirty="0"/>
              <a:t>’gyöngy’</a:t>
            </a:r>
            <a:r>
              <a:rPr lang="hr-HR" i="1" dirty="0"/>
              <a:t>, gumb </a:t>
            </a:r>
            <a:r>
              <a:rPr lang="hr-HR" dirty="0"/>
              <a:t>’gomb’</a:t>
            </a:r>
            <a:r>
              <a:rPr lang="hr-HR" i="1" dirty="0"/>
              <a:t>, (h)egeduš </a:t>
            </a:r>
            <a:r>
              <a:rPr lang="hr-HR" dirty="0"/>
              <a:t>’hegedűs’</a:t>
            </a:r>
            <a:r>
              <a:rPr lang="hr-HR" i="1" dirty="0"/>
              <a:t>, mertuk </a:t>
            </a:r>
            <a:r>
              <a:rPr lang="hr-HR" dirty="0"/>
              <a:t>’mérték’</a:t>
            </a:r>
            <a:r>
              <a:rPr lang="hr-HR" i="1" dirty="0"/>
              <a:t>, peruš </a:t>
            </a:r>
            <a:r>
              <a:rPr lang="hr-HR" dirty="0"/>
              <a:t>’peres’</a:t>
            </a:r>
            <a:r>
              <a:rPr lang="hr-HR" i="1" dirty="0"/>
              <a:t>, šipuš </a:t>
            </a:r>
            <a:r>
              <a:rPr lang="hr-HR" dirty="0"/>
              <a:t>’sípos’</a:t>
            </a:r>
            <a:r>
              <a:rPr lang="hu-HU" i="1" dirty="0"/>
              <a:t>.</a:t>
            </a:r>
          </a:p>
          <a:p>
            <a:pPr lvl="1"/>
            <a:r>
              <a:rPr lang="hu-HU" dirty="0"/>
              <a:t>Az egykori diftongusokra utalhatnak: </a:t>
            </a:r>
            <a:r>
              <a:rPr lang="hr-HR" i="1" dirty="0"/>
              <a:t>aldov </a:t>
            </a:r>
            <a:r>
              <a:rPr lang="hr-HR" dirty="0"/>
              <a:t>’áldozat’</a:t>
            </a:r>
            <a:r>
              <a:rPr lang="hr-HR" i="1" dirty="0"/>
              <a:t>, akov </a:t>
            </a:r>
            <a:r>
              <a:rPr lang="hr-HR" dirty="0"/>
              <a:t>’akó’</a:t>
            </a:r>
            <a:r>
              <a:rPr lang="hr-HR" i="1" dirty="0"/>
              <a:t>, birov </a:t>
            </a:r>
            <a:r>
              <a:rPr lang="hr-HR" dirty="0"/>
              <a:t>’bíró’</a:t>
            </a:r>
            <a:r>
              <a:rPr lang="hr-HR" i="1" dirty="0"/>
              <a:t>, (h)alov </a:t>
            </a:r>
            <a:r>
              <a:rPr lang="hr-HR" dirty="0"/>
              <a:t>’háló’</a:t>
            </a:r>
            <a:r>
              <a:rPr lang="hr-HR" i="1" dirty="0"/>
              <a:t>.</a:t>
            </a:r>
          </a:p>
          <a:p>
            <a:pPr lvl="1"/>
            <a:r>
              <a:rPr lang="hr-HR" dirty="0"/>
              <a:t>A </a:t>
            </a:r>
            <a:r>
              <a:rPr lang="hr-HR" i="1" dirty="0"/>
              <a:t>beteg </a:t>
            </a:r>
            <a:r>
              <a:rPr lang="hu-HU" dirty="0"/>
              <a:t>főnév a régi magyar jelentést őrzi, azaz ’betegség’ jelentésben adatolt.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70066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CCDAE-95C5-3C5E-01C3-6E4665D75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5C7E-67A5-1AEB-D8D9-49FC756E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5" y="606490"/>
            <a:ext cx="3944208" cy="1754155"/>
          </a:xfrm>
        </p:spPr>
        <p:txBody>
          <a:bodyPr>
            <a:normAutofit/>
          </a:bodyPr>
          <a:lstStyle/>
          <a:p>
            <a:r>
              <a:rPr lang="hu-HU" dirty="0"/>
              <a:t>Magyar–szlovén nyelvi kapcsolatok</a:t>
            </a:r>
            <a:endParaRPr lang="en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34B6-C539-64F1-616D-66A8E3DEE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05" y="2183363"/>
            <a:ext cx="4662664" cy="4320074"/>
          </a:xfrm>
        </p:spPr>
        <p:txBody>
          <a:bodyPr>
            <a:normAutofit/>
          </a:bodyPr>
          <a:lstStyle/>
          <a:p>
            <a:r>
              <a:rPr lang="hu-HU" dirty="0"/>
              <a:t>A magyar–szlovén nyelvi kapcsolatok színtere a Muravidék volt.</a:t>
            </a:r>
          </a:p>
          <a:p>
            <a:r>
              <a:rPr lang="hu-HU" dirty="0"/>
              <a:t>Ez a terület a 11. sz. végére a magyar gyepű részévé vált.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2B4A154-EE6B-A843-0017-A302331D0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679" y="757432"/>
            <a:ext cx="7162708" cy="5484748"/>
          </a:xfrm>
          <a:prstGeom prst="rect">
            <a:avLst/>
          </a:prstGeom>
        </p:spPr>
      </p:pic>
      <p:pic>
        <p:nvPicPr>
          <p:cNvPr id="10" name="Kép helye 9">
            <a:extLst>
              <a:ext uri="{FF2B5EF4-FFF2-40B4-BE49-F238E27FC236}">
                <a16:creationId xmlns:a16="http://schemas.microsoft.com/office/drawing/2014/main" id="{075997D4-A858-ADEB-91A4-BD72100B70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88" r="14088"/>
          <a:stretch>
            <a:fillRect/>
          </a:stretch>
        </p:blipFill>
        <p:spPr>
          <a:xfrm flipH="1" flipV="1">
            <a:off x="5337111" y="6857999"/>
            <a:ext cx="45772" cy="46101"/>
          </a:xfrm>
        </p:spPr>
      </p:pic>
    </p:spTree>
    <p:extLst>
      <p:ext uri="{BB962C8B-B14F-4D97-AF65-F5344CB8AC3E}">
        <p14:creationId xmlns:p14="http://schemas.microsoft.com/office/powerpoint/2010/main" val="141529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399CB-8213-DF80-A01C-9B45F3B99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8FE2-063B-669B-550D-78E8959D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5" y="606490"/>
            <a:ext cx="3944208" cy="1754155"/>
          </a:xfrm>
        </p:spPr>
        <p:txBody>
          <a:bodyPr>
            <a:normAutofit/>
          </a:bodyPr>
          <a:lstStyle/>
          <a:p>
            <a:r>
              <a:rPr lang="hu-HU" dirty="0"/>
              <a:t>Magyar–szlovén nyelvi kapcsolatok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8AB6F2-CC2D-91E2-6890-7256D72C2E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318" b="6318"/>
          <a:stretch/>
        </p:blipFill>
        <p:spPr>
          <a:xfrm>
            <a:off x="4945224" y="0"/>
            <a:ext cx="7246775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091BE-2F82-D789-4118-FF49C6652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05" y="2360645"/>
            <a:ext cx="4461474" cy="414279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 Muravidék északi része Vas vármegyéhez, míg a Muraszombattól délre fekvő része Zala vármegyéhez tartozott.</a:t>
            </a:r>
          </a:p>
          <a:p>
            <a:r>
              <a:rPr lang="hu-HU" dirty="0"/>
              <a:t>A magyar jövevényszavak hasonló </a:t>
            </a:r>
            <a:r>
              <a:rPr lang="hu-HU" dirty="0" err="1"/>
              <a:t>rétege</a:t>
            </a:r>
            <a:r>
              <a:rPr lang="hu-HU" dirty="0"/>
              <a:t> mutatható ki, mint a </a:t>
            </a:r>
            <a:r>
              <a:rPr lang="hu-HU" dirty="0" err="1"/>
              <a:t>kaj</a:t>
            </a:r>
            <a:r>
              <a:rPr lang="hu-HU" dirty="0"/>
              <a:t>-horvátban.</a:t>
            </a:r>
          </a:p>
        </p:txBody>
      </p:sp>
    </p:spTree>
    <p:extLst>
      <p:ext uri="{BB962C8B-B14F-4D97-AF65-F5344CB8AC3E}">
        <p14:creationId xmlns:p14="http://schemas.microsoft.com/office/powerpoint/2010/main" val="1779183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70FDC-D19A-3A48-6297-E424791B8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A902-98A2-4020-B75E-23F52C90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8" y="552893"/>
            <a:ext cx="11059512" cy="10613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</a:t>
            </a:r>
            <a:r>
              <a:rPr lang="hu-HU" dirty="0" err="1"/>
              <a:t>legrégebbi</a:t>
            </a:r>
            <a:r>
              <a:rPr lang="hu-HU" dirty="0"/>
              <a:t> magyar jövevényszavak a muravidéki szlovénban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F1271-C70B-C404-743D-706C22BF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97" y="1945432"/>
            <a:ext cx="11619806" cy="4359675"/>
          </a:xfrm>
        </p:spPr>
        <p:txBody>
          <a:bodyPr>
            <a:normAutofit/>
          </a:bodyPr>
          <a:lstStyle/>
          <a:p>
            <a:pPr lvl="1"/>
            <a:r>
              <a:rPr lang="hu-HU" dirty="0"/>
              <a:t>A magyar nyelvtörténet segíthet a jövevényszavak legrégibb rétegének feltárásában.</a:t>
            </a:r>
          </a:p>
          <a:p>
            <a:pPr lvl="1"/>
            <a:r>
              <a:rPr lang="hu-HU" dirty="0"/>
              <a:t>Nyíltabbá válás előtti állapotot őriznek: </a:t>
            </a:r>
            <a:r>
              <a:rPr lang="hr-HR" i="1" dirty="0"/>
              <a:t>džündž </a:t>
            </a:r>
            <a:r>
              <a:rPr lang="hr-HR" dirty="0"/>
              <a:t>’gyöngy’</a:t>
            </a:r>
            <a:r>
              <a:rPr lang="hr-HR" i="1" dirty="0"/>
              <a:t>, fotif/fotiv </a:t>
            </a:r>
            <a:r>
              <a:rPr lang="hr-HR" dirty="0"/>
              <a:t>’fattyú’</a:t>
            </a:r>
            <a:r>
              <a:rPr lang="hr-HR" i="1" dirty="0"/>
              <a:t>, mertük </a:t>
            </a:r>
            <a:r>
              <a:rPr lang="hr-HR" dirty="0"/>
              <a:t>’mérték’.</a:t>
            </a:r>
          </a:p>
          <a:p>
            <a:pPr lvl="1"/>
            <a:r>
              <a:rPr lang="hr-HR" dirty="0"/>
              <a:t>Az </a:t>
            </a:r>
            <a:r>
              <a:rPr lang="hr-HR" i="1" dirty="0"/>
              <a:t>i &gt; ü </a:t>
            </a:r>
            <a:r>
              <a:rPr lang="hr-HR" dirty="0"/>
              <a:t>labializáció előtti alakot őrzik: </a:t>
            </a:r>
            <a:r>
              <a:rPr lang="hr-HR" i="1" dirty="0"/>
              <a:t>bin </a:t>
            </a:r>
            <a:r>
              <a:rPr lang="hr-HR" dirty="0"/>
              <a:t>’bűn’, </a:t>
            </a:r>
            <a:r>
              <a:rPr lang="hr-HR" i="1" dirty="0"/>
              <a:t>pišpek </a:t>
            </a:r>
            <a:r>
              <a:rPr lang="hr-HR" dirty="0"/>
              <a:t>’püspök’.</a:t>
            </a:r>
            <a:endParaRPr lang="hu-HU" dirty="0"/>
          </a:p>
          <a:p>
            <a:pPr lvl="1"/>
            <a:r>
              <a:rPr lang="hu-HU" dirty="0"/>
              <a:t>Az egykori diftongusokra utalhatnak: </a:t>
            </a:r>
            <a:r>
              <a:rPr lang="hr-HR" i="1" dirty="0"/>
              <a:t>aldov </a:t>
            </a:r>
            <a:r>
              <a:rPr lang="hr-HR" dirty="0"/>
              <a:t>’áldozat’</a:t>
            </a:r>
            <a:r>
              <a:rPr lang="hr-HR" i="1" dirty="0"/>
              <a:t>, akouv </a:t>
            </a:r>
            <a:r>
              <a:rPr lang="hr-HR" dirty="0"/>
              <a:t>’akó’</a:t>
            </a:r>
            <a:r>
              <a:rPr lang="hr-HR" i="1" dirty="0"/>
              <a:t>, birouv </a:t>
            </a:r>
            <a:r>
              <a:rPr lang="hr-HR" dirty="0"/>
              <a:t>’bíró’</a:t>
            </a:r>
            <a:r>
              <a:rPr lang="hr-HR" i="1" dirty="0"/>
              <a:t>.</a:t>
            </a:r>
          </a:p>
          <a:p>
            <a:pPr lvl="1"/>
            <a:r>
              <a:rPr lang="hr-HR" dirty="0"/>
              <a:t>A </a:t>
            </a:r>
            <a:r>
              <a:rPr lang="hr-HR" i="1" dirty="0"/>
              <a:t>beteg </a:t>
            </a:r>
            <a:r>
              <a:rPr lang="hu-HU" dirty="0"/>
              <a:t>főnév a régi magyar jelentést őrzi, azaz ’betegség’ jelentésben adatolt.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846026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E815-4939-DF8D-2148-8BD698716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85C4-733F-4ACF-095E-69319519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5" y="606490"/>
            <a:ext cx="3944208" cy="1754155"/>
          </a:xfrm>
        </p:spPr>
        <p:txBody>
          <a:bodyPr>
            <a:normAutofit/>
          </a:bodyPr>
          <a:lstStyle/>
          <a:p>
            <a:r>
              <a:rPr lang="hu-HU" dirty="0"/>
              <a:t>Magyar hatás a középkori Boszniában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A6BD0E2-A684-43B5-9F43-99BDD9FFB9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74" r="7174"/>
          <a:stretch/>
        </p:blipFill>
        <p:spPr>
          <a:xfrm>
            <a:off x="5299788" y="0"/>
            <a:ext cx="6892211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265D8-6C69-F1A5-6144-BD2A3A210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05" y="2360645"/>
            <a:ext cx="4461474" cy="4142792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magyar királyságnak és Boszniának csak alkalmi kapcsolatai voltak egymással.</a:t>
            </a:r>
          </a:p>
          <a:p>
            <a:r>
              <a:rPr lang="hu-HU" dirty="0"/>
              <a:t>Csupán néhány magyar jövevényszó került át: </a:t>
            </a:r>
            <a:r>
              <a:rPr lang="hu-HU" i="1" dirty="0" err="1"/>
              <a:t>bir</a:t>
            </a:r>
            <a:r>
              <a:rPr lang="hu-HU" i="1" dirty="0"/>
              <a:t> </a:t>
            </a:r>
            <a:r>
              <a:rPr lang="hu-HU" dirty="0"/>
              <a:t>’bér’, </a:t>
            </a:r>
            <a:r>
              <a:rPr lang="hu-HU" i="1" dirty="0"/>
              <a:t>herceg, </a:t>
            </a:r>
            <a:r>
              <a:rPr lang="hu-HU" i="1" dirty="0" err="1"/>
              <a:t>rusag</a:t>
            </a:r>
            <a:r>
              <a:rPr lang="hu-HU" i="1" dirty="0"/>
              <a:t> </a:t>
            </a:r>
            <a:r>
              <a:rPr lang="hu-HU" dirty="0"/>
              <a:t>’ország’, </a:t>
            </a:r>
            <a:r>
              <a:rPr lang="hu-HU" i="1" dirty="0" err="1"/>
              <a:t>šarkan</a:t>
            </a:r>
            <a:r>
              <a:rPr lang="hu-HU" i="1" dirty="0"/>
              <a:t> </a:t>
            </a:r>
            <a:r>
              <a:rPr lang="hu-HU" dirty="0"/>
              <a:t>’sárkány’.</a:t>
            </a:r>
          </a:p>
        </p:txBody>
      </p:sp>
    </p:spTree>
    <p:extLst>
      <p:ext uri="{BB962C8B-B14F-4D97-AF65-F5344CB8AC3E}">
        <p14:creationId xmlns:p14="http://schemas.microsoft.com/office/powerpoint/2010/main" val="429207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C11B-3EB5-B1B7-7FBD-71580894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2" y="552090"/>
            <a:ext cx="4461474" cy="772857"/>
          </a:xfrm>
        </p:spPr>
        <p:txBody>
          <a:bodyPr>
            <a:normAutofit fontScale="90000"/>
          </a:bodyPr>
          <a:lstStyle/>
          <a:p>
            <a:r>
              <a:rPr lang="hu-HU" dirty="0"/>
              <a:t>A déli szláv nyelvek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D7B5215-B1B2-B91C-742E-839D01E2C2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001" b="6001"/>
          <a:stretch/>
        </p:blipFill>
        <p:spPr>
          <a:xfrm>
            <a:off x="5382882" y="0"/>
            <a:ext cx="6809117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F80E5-9B5B-C8D3-8985-4694F66C8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552" y="1483567"/>
            <a:ext cx="4461474" cy="4822343"/>
          </a:xfrm>
        </p:spPr>
        <p:txBody>
          <a:bodyPr>
            <a:normAutofit fontScale="77500" lnSpcReduction="20000"/>
          </a:bodyPr>
          <a:lstStyle/>
          <a:p>
            <a:r>
              <a:rPr lang="hu-HU" sz="2800" dirty="0"/>
              <a:t>A déli szláv nyelveket szinkrón szempontból három csoportra lehet osztani:</a:t>
            </a:r>
          </a:p>
          <a:p>
            <a:r>
              <a:rPr lang="hu-HU" sz="2800" dirty="0"/>
              <a:t>1. nyugati déli szláv nyelv: szlovén;</a:t>
            </a:r>
          </a:p>
          <a:p>
            <a:r>
              <a:rPr lang="hu-HU" sz="2800" dirty="0"/>
              <a:t>2. középső déli szláv nyelvek: horvát, szerb, bosnyák, montenegrói;</a:t>
            </a:r>
          </a:p>
          <a:p>
            <a:r>
              <a:rPr lang="hu-HU" sz="2800" dirty="0"/>
              <a:t>3. keleti déli szláv nyelvek: bolgár</a:t>
            </a:r>
            <a:r>
              <a:rPr lang="hu-HU" sz="2800"/>
              <a:t>, macedón.</a:t>
            </a:r>
            <a:endParaRPr lang="en-GB" sz="2800" dirty="0"/>
          </a:p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17038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A3829-EEAE-3ACD-41E4-77F5DE8DD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83C8-B738-192A-B6EF-7DA620EA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5" y="438540"/>
            <a:ext cx="3944208" cy="1073020"/>
          </a:xfrm>
        </p:spPr>
        <p:txBody>
          <a:bodyPr>
            <a:normAutofit fontScale="90000"/>
          </a:bodyPr>
          <a:lstStyle/>
          <a:p>
            <a:r>
              <a:rPr lang="hu-HU" dirty="0"/>
              <a:t>Magyar–szerb nyelvi kapcsolatok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8D9BD5C-C015-6E00-A0CD-DB264511B2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01" r="5001"/>
          <a:stretch/>
        </p:blipFill>
        <p:spPr>
          <a:xfrm>
            <a:off x="5299788" y="0"/>
            <a:ext cx="6892211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4F847-511E-C8B6-02B2-08D44C865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05" y="1408924"/>
            <a:ext cx="4690656" cy="4823926"/>
          </a:xfrm>
        </p:spPr>
        <p:txBody>
          <a:bodyPr>
            <a:noAutofit/>
          </a:bodyPr>
          <a:lstStyle/>
          <a:p>
            <a:r>
              <a:rPr lang="hu-HU" sz="2000" dirty="0"/>
              <a:t>Korántsem voltak olyan intenzívek, mint a magyar–horvát nyelvi kapcsolatok.</a:t>
            </a:r>
          </a:p>
          <a:p>
            <a:r>
              <a:rPr lang="hu-HU" sz="2000" dirty="0"/>
              <a:t>14. sz. vége: Stefan </a:t>
            </a:r>
            <a:r>
              <a:rPr lang="hu-HU" sz="2000" dirty="0" err="1"/>
              <a:t>Lazarević</a:t>
            </a:r>
            <a:r>
              <a:rPr lang="hu-HU" sz="2000" dirty="0"/>
              <a:t> despota jelentős birtokokat kap Luxemburgi Zsigmondtól a Bánátban, Szerémségben, Arad környékén, később Szatmárban is.</a:t>
            </a:r>
          </a:p>
          <a:p>
            <a:r>
              <a:rPr lang="hu-HU" sz="2000" dirty="0"/>
              <a:t>Középkori eredetű magyar jövevényszavak: </a:t>
            </a:r>
            <a:r>
              <a:rPr lang="hu-HU" sz="2000" i="1" dirty="0"/>
              <a:t>herceg, </a:t>
            </a:r>
            <a:r>
              <a:rPr lang="hu-HU" sz="2000" i="1" dirty="0" err="1"/>
              <a:t>rusag</a:t>
            </a:r>
            <a:r>
              <a:rPr lang="hu-HU" sz="2000" i="1" dirty="0"/>
              <a:t> </a:t>
            </a:r>
            <a:r>
              <a:rPr lang="hu-HU" sz="2000" dirty="0"/>
              <a:t>’ország’, </a:t>
            </a:r>
            <a:r>
              <a:rPr lang="hu-HU" sz="2000" i="1" dirty="0" err="1"/>
              <a:t>šarkan</a:t>
            </a:r>
            <a:r>
              <a:rPr lang="hu-HU" sz="2000" i="1" dirty="0"/>
              <a:t> </a:t>
            </a:r>
            <a:r>
              <a:rPr lang="hu-HU" sz="2000" dirty="0"/>
              <a:t>’sárkány’, </a:t>
            </a:r>
            <a:r>
              <a:rPr lang="hu-HU" sz="2000" i="1" dirty="0" err="1"/>
              <a:t>varoš</a:t>
            </a:r>
            <a:r>
              <a:rPr lang="hu-HU" sz="2000" i="1" dirty="0"/>
              <a:t> </a:t>
            </a:r>
            <a:r>
              <a:rPr lang="hu-HU" sz="2000" dirty="0"/>
              <a:t>’város’</a:t>
            </a:r>
          </a:p>
        </p:txBody>
      </p:sp>
    </p:spTree>
    <p:extLst>
      <p:ext uri="{BB962C8B-B14F-4D97-AF65-F5344CB8AC3E}">
        <p14:creationId xmlns:p14="http://schemas.microsoft.com/office/powerpoint/2010/main" val="356636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32BE9-88E4-0F41-4DF8-C0E91F942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CA85-CC78-AD25-44A6-1B462FDD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8" y="552893"/>
            <a:ext cx="11059512" cy="1061304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Összefoglalás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7737F-584A-C1A1-EF3A-489C8B437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97" y="1945432"/>
            <a:ext cx="11619806" cy="4359675"/>
          </a:xfrm>
        </p:spPr>
        <p:txBody>
          <a:bodyPr>
            <a:normAutofit/>
          </a:bodyPr>
          <a:lstStyle/>
          <a:p>
            <a:pPr lvl="1"/>
            <a:r>
              <a:rPr lang="hu-HU" dirty="0"/>
              <a:t>A 12. századtól kezdődően kezd el a magyar nyelv hatni déli </a:t>
            </a:r>
            <a:r>
              <a:rPr lang="hu-HU" dirty="0" err="1"/>
              <a:t>szomszédaink</a:t>
            </a:r>
            <a:r>
              <a:rPr lang="hu-HU" dirty="0"/>
              <a:t> nyelveire.</a:t>
            </a:r>
          </a:p>
          <a:p>
            <a:pPr lvl="1"/>
            <a:r>
              <a:rPr lang="hu-HU" dirty="0"/>
              <a:t>A legnagyobb és legintenzívebb magyar nyelvi hatás a </a:t>
            </a:r>
            <a:r>
              <a:rPr lang="hu-HU" dirty="0" err="1"/>
              <a:t>kaj</a:t>
            </a:r>
            <a:r>
              <a:rPr lang="hu-HU" dirty="0"/>
              <a:t>-horvát és a muravidéki szlovén nyelvjárást érte.</a:t>
            </a:r>
          </a:p>
          <a:p>
            <a:pPr lvl="1"/>
            <a:r>
              <a:rPr lang="hu-HU" dirty="0"/>
              <a:t>A középkori Boszniával és Szerbiával csupán alkalmi kapcsolatok voltak, így a nyelvi kapcsolatok sem voltak intenzívek, csupán pár magyar jövevényszó került át. 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388840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16DF0-2531-F5CE-6AC1-924EB1397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;p3">
            <a:extLst>
              <a:ext uri="{FF2B5EF4-FFF2-40B4-BE49-F238E27FC236}">
                <a16:creationId xmlns:a16="http://schemas.microsoft.com/office/drawing/2014/main" id="{34CCE0E3-E14A-889F-14F9-BB64D9836250}"/>
              </a:ext>
            </a:extLst>
          </p:cNvPr>
          <p:cNvSpPr txBox="1">
            <a:spLocks/>
          </p:cNvSpPr>
          <p:nvPr/>
        </p:nvSpPr>
        <p:spPr>
          <a:xfrm>
            <a:off x="300037" y="873911"/>
            <a:ext cx="6893977" cy="165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0" i="0" u="none" strike="noStrike" cap="none">
                <a:solidFill>
                  <a:schemeClr val="bg1"/>
                </a:solidFill>
                <a:latin typeface="Amen Display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4400" dirty="0">
                <a:solidFill>
                  <a:srgbClr val="E745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48041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F0226-BD77-6BC4-5604-3E5CD3BBE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84B7-FBC1-4695-4770-196BD7E5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2" y="365478"/>
            <a:ext cx="4461474" cy="772857"/>
          </a:xfrm>
        </p:spPr>
        <p:txBody>
          <a:bodyPr>
            <a:normAutofit fontScale="90000"/>
          </a:bodyPr>
          <a:lstStyle/>
          <a:p>
            <a:r>
              <a:rPr lang="hu-HU" dirty="0"/>
              <a:t>A déli szláv nyelvek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9511277-6841-470F-729B-A434B00F1E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783" b="5783"/>
          <a:stretch/>
        </p:blipFill>
        <p:spPr>
          <a:xfrm>
            <a:off x="5382882" y="0"/>
            <a:ext cx="6809117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F0FE2-5FDA-ED20-31AF-D515131BD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552" y="1483567"/>
            <a:ext cx="4461474" cy="4805265"/>
          </a:xfrm>
        </p:spPr>
        <p:txBody>
          <a:bodyPr>
            <a:normAutofit fontScale="47500" lnSpcReduction="20000"/>
          </a:bodyPr>
          <a:lstStyle/>
          <a:p>
            <a:r>
              <a:rPr lang="hu-HU" sz="4200" dirty="0"/>
              <a:t>Történeti szempontból a középső déli szláv nyelvterületen a mai standard nyelvek helyett nyelvjárási csoportokról beszélhetünk: </a:t>
            </a:r>
            <a:r>
              <a:rPr lang="hu-HU" sz="4200" dirty="0" err="1"/>
              <a:t>ča</a:t>
            </a:r>
            <a:r>
              <a:rPr lang="hu-HU" sz="4200" dirty="0"/>
              <a:t> nyelvjárás, </a:t>
            </a:r>
            <a:r>
              <a:rPr lang="hu-HU" sz="4200" dirty="0" err="1"/>
              <a:t>kaj</a:t>
            </a:r>
            <a:r>
              <a:rPr lang="hu-HU" sz="4200" dirty="0"/>
              <a:t> nyelvjárás, nyugati </a:t>
            </a:r>
            <a:r>
              <a:rPr lang="hu-HU" sz="4200" dirty="0" err="1"/>
              <a:t>što</a:t>
            </a:r>
            <a:r>
              <a:rPr lang="hu-HU" sz="4200" dirty="0"/>
              <a:t> és keleti </a:t>
            </a:r>
            <a:r>
              <a:rPr lang="hu-HU" sz="4200" dirty="0" err="1"/>
              <a:t>što</a:t>
            </a:r>
            <a:r>
              <a:rPr lang="hu-HU" sz="4200" dirty="0"/>
              <a:t> nyelvjárás.</a:t>
            </a:r>
          </a:p>
          <a:p>
            <a:r>
              <a:rPr lang="hu-HU" sz="4200" dirty="0"/>
              <a:t>Ez azért fontos, mert a magyar ezekkel a nyelvjárásokkal, nyelvjárási csoportokkal volt kapcsolatban.</a:t>
            </a:r>
            <a:endParaRPr lang="en-GB" sz="4200" dirty="0"/>
          </a:p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26148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273F1-BD3A-4CA7-F9DC-8B6AC1837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D091-0A38-9722-7081-562E793C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2" y="513184"/>
            <a:ext cx="3319056" cy="153955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déli szláv nyelvterület a középkorban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B1059E9-7D30-6B8B-129F-DB1CD62DAF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990" b="5990"/>
          <a:stretch/>
        </p:blipFill>
        <p:spPr>
          <a:xfrm>
            <a:off x="5382882" y="0"/>
            <a:ext cx="6809117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2186A-06BA-7E43-B88B-1EEE282FA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0552" y="2052736"/>
            <a:ext cx="4461474" cy="4142792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A Balkán-félszigetre a 7–8. század során települtek be a szlávok.</a:t>
            </a:r>
          </a:p>
          <a:p>
            <a:r>
              <a:rPr lang="hu-HU" dirty="0"/>
              <a:t>Ekkor még nem beszélhetünk önálló szláv nyelvekről, hiszen ez az ősszláv korszak, amelyben ugyanakkor már megindult egyfajta dialektológiai differenciálódás (keleti, nyugati, déli szláv ág).</a:t>
            </a:r>
          </a:p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48676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8C81-85F5-EEE2-7A03-E6DB415D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8" y="552893"/>
            <a:ext cx="11059512" cy="1061304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 déli szláv nyelvterület a középkorban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50DFC-BE7D-6EFD-5F4C-4DBE0D307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97" y="1945432"/>
            <a:ext cx="11619806" cy="4359675"/>
          </a:xfrm>
        </p:spPr>
        <p:txBody>
          <a:bodyPr>
            <a:normAutofit/>
          </a:bodyPr>
          <a:lstStyle/>
          <a:p>
            <a:r>
              <a:rPr lang="hu-HU" dirty="0"/>
              <a:t>Az ősszláv korszak végét régebben a 10. sz. végére tették. Újabban viszont a 12. sz. végét jelölik meg az ősszláv korszak végének, amelynek alapját a </a:t>
            </a:r>
            <a:r>
              <a:rPr lang="hu-HU" dirty="0" err="1"/>
              <a:t>jerek</a:t>
            </a:r>
            <a:r>
              <a:rPr lang="hu-HU" dirty="0"/>
              <a:t> (redukált magánhangzók) kiesése/teljes értékű magánhangzóvá fejlődése adja. </a:t>
            </a:r>
            <a:endParaRPr lang="en-HU" dirty="0"/>
          </a:p>
          <a:p>
            <a:pPr lvl="1"/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51526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BE64C-E29B-CAC2-7288-4709E7FF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F5AB-D605-77D8-BFA4-C71E40ED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8" y="552893"/>
            <a:ext cx="11059512" cy="10613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magyar–déli szláv nyelvi kapcsolatok kezdetei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84929-7562-8918-BDD8-02816AC13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97" y="1945432"/>
            <a:ext cx="11619806" cy="4359675"/>
          </a:xfrm>
        </p:spPr>
        <p:txBody>
          <a:bodyPr>
            <a:normAutofit/>
          </a:bodyPr>
          <a:lstStyle/>
          <a:p>
            <a:r>
              <a:rPr lang="hu-HU" sz="2400" dirty="0">
                <a:effectLst/>
                <a:ea typeface="Calibri" panose="020F0502020204030204" pitchFamily="34" charset="0"/>
              </a:rPr>
              <a:t>Hadrovics László véleménye szerint a 12. századtól kezdődően a szláv–magyar nyelvi kapcsolatok iránya megfordult, és immár a magyar nyelv kezdett el intenzíven hatni a szomszédos szláv nyelvekre.</a:t>
            </a:r>
          </a:p>
          <a:p>
            <a:r>
              <a:rPr lang="hu-HU" sz="2400" dirty="0"/>
              <a:t>Véleménye szerint ez a magyar feudális állam megszilárdulásával magyarázható.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8003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92290-5068-1733-0ECE-0D8062E12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DD5D-7293-FB0F-9A47-919806EF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21" y="326571"/>
            <a:ext cx="4046959" cy="1996753"/>
          </a:xfrm>
        </p:spPr>
        <p:txBody>
          <a:bodyPr>
            <a:normAutofit fontScale="90000"/>
          </a:bodyPr>
          <a:lstStyle/>
          <a:p>
            <a:r>
              <a:rPr lang="hu-HU" dirty="0"/>
              <a:t>Magyar–horvát nyelvi kapcsolatok történelmi háttere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823D8FD-D3F8-5199-E452-3DB33D6519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990" b="5990"/>
          <a:stretch/>
        </p:blipFill>
        <p:spPr>
          <a:xfrm>
            <a:off x="5382882" y="0"/>
            <a:ext cx="6809117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8C4D-9115-0645-976D-0E2C22C7C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121" y="2621903"/>
            <a:ext cx="4461474" cy="4142792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nyelvi kapcsolatok elsősorban geopolitikai okokkal magyarázhatók.</a:t>
            </a:r>
          </a:p>
          <a:p>
            <a:r>
              <a:rPr lang="hu-HU" dirty="0"/>
              <a:t>1090: Szent László elfoglalja Zágrábot → püspökséget alapít, amelyet a magyar egyházi szervezetbe kapcsol be.</a:t>
            </a:r>
            <a:endParaRPr lang="en-HU" dirty="0"/>
          </a:p>
        </p:txBody>
      </p:sp>
      <p:pic>
        <p:nvPicPr>
          <p:cNvPr id="3" name="Tartalom helye 4">
            <a:extLst>
              <a:ext uri="{FF2B5EF4-FFF2-40B4-BE49-F238E27FC236}">
                <a16:creationId xmlns:a16="http://schemas.microsoft.com/office/drawing/2014/main" id="{41BB3EE5-4486-80D5-CC2E-16B8FA89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24" y="1"/>
            <a:ext cx="725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8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6EDC3-50FE-8743-62FC-94C198F2A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87CE-6777-F132-3320-5ED41E18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19" y="839755"/>
            <a:ext cx="3944208" cy="1754155"/>
          </a:xfrm>
        </p:spPr>
        <p:txBody>
          <a:bodyPr>
            <a:normAutofit fontScale="90000"/>
          </a:bodyPr>
          <a:lstStyle/>
          <a:p>
            <a:r>
              <a:rPr lang="hu-HU" dirty="0"/>
              <a:t>Magyar–horvát nyelvi kapcsolatok történelmi háttere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63B62F5-AE63-0D84-3F87-86C09DA45B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990" b="5990"/>
          <a:stretch/>
        </p:blipFill>
        <p:spPr>
          <a:xfrm>
            <a:off x="5382882" y="0"/>
            <a:ext cx="6809117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9DFD1-34B7-4634-29BB-6CA85A9F2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121" y="2957806"/>
            <a:ext cx="4461474" cy="4142792"/>
          </a:xfrm>
        </p:spPr>
        <p:txBody>
          <a:bodyPr>
            <a:normAutofit/>
          </a:bodyPr>
          <a:lstStyle/>
          <a:p>
            <a:r>
              <a:rPr lang="hu-HU" dirty="0"/>
              <a:t>1102: </a:t>
            </a:r>
            <a:r>
              <a:rPr lang="hu-HU" i="1" dirty="0" err="1"/>
              <a:t>Pacta</a:t>
            </a:r>
            <a:r>
              <a:rPr lang="hu-HU" i="1" dirty="0"/>
              <a:t> </a:t>
            </a:r>
            <a:r>
              <a:rPr lang="hu-HU" i="1" dirty="0" err="1"/>
              <a:t>Conventa</a:t>
            </a:r>
            <a:r>
              <a:rPr lang="hu-HU" i="1" dirty="0"/>
              <a:t> – </a:t>
            </a:r>
            <a:r>
              <a:rPr lang="hu-HU" dirty="0"/>
              <a:t>Könyves Kálmán az első magyar-horvát király.</a:t>
            </a:r>
          </a:p>
          <a:p>
            <a:r>
              <a:rPr lang="hu-HU" dirty="0"/>
              <a:t>Perszonálunió, több mint 800 évig állt fent.</a:t>
            </a:r>
            <a:endParaRPr lang="en-HU" dirty="0"/>
          </a:p>
        </p:txBody>
      </p:sp>
      <p:pic>
        <p:nvPicPr>
          <p:cNvPr id="3" name="Tartalom helye 4">
            <a:extLst>
              <a:ext uri="{FF2B5EF4-FFF2-40B4-BE49-F238E27FC236}">
                <a16:creationId xmlns:a16="http://schemas.microsoft.com/office/drawing/2014/main" id="{066172E6-F41F-C053-0F3D-F25E67FD5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24" y="1"/>
            <a:ext cx="725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6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7EE77-1309-F001-A42C-6DB9F9554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71E6-D109-2867-3A82-90BD7214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5" y="606490"/>
            <a:ext cx="3944208" cy="1754155"/>
          </a:xfrm>
        </p:spPr>
        <p:txBody>
          <a:bodyPr>
            <a:normAutofit/>
          </a:bodyPr>
          <a:lstStyle/>
          <a:p>
            <a:r>
              <a:rPr lang="hu-HU" dirty="0"/>
              <a:t>Magyar–horvát nyelvi kapcsolatok</a:t>
            </a:r>
            <a:endParaRPr lang="en-HU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BDEAEB-4A8A-93F0-F65B-7B0DBED228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14" r="1314"/>
          <a:stretch/>
        </p:blipFill>
        <p:spPr>
          <a:xfrm>
            <a:off x="5299788" y="0"/>
            <a:ext cx="6892211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1DE24-0121-9E21-1F70-F3D846F04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05" y="2360645"/>
            <a:ext cx="4461474" cy="4142792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magyar nyelvi hatás nem volt egyforma intenzitású a horvát nyelvterületen.</a:t>
            </a:r>
          </a:p>
          <a:p>
            <a:r>
              <a:rPr lang="hu-HU" dirty="0"/>
              <a:t>A legjelentősebb magyar nyelvi hatással a </a:t>
            </a:r>
            <a:r>
              <a:rPr lang="hu-HU" dirty="0" err="1"/>
              <a:t>kaj</a:t>
            </a:r>
            <a:r>
              <a:rPr lang="hu-HU" dirty="0"/>
              <a:t>-horvát nyelvjárási területen </a:t>
            </a:r>
            <a:r>
              <a:rPr lang="hu-HU"/>
              <a:t>kell számolni.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790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ZAROD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895</Words>
  <Application>Microsoft Office PowerPoint</Application>
  <PresentationFormat>Szélesvásznú</PresentationFormat>
  <Paragraphs>69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Play</vt:lpstr>
      <vt:lpstr>Office Theme</vt:lpstr>
      <vt:lpstr>ZARODIA</vt:lpstr>
      <vt:lpstr>Magyar–déli szláv nyelvi kapcsolatok a középkorban</vt:lpstr>
      <vt:lpstr>A déli szláv nyelvek</vt:lpstr>
      <vt:lpstr>A déli szláv nyelvek</vt:lpstr>
      <vt:lpstr>A déli szláv nyelvterület a középkorban</vt:lpstr>
      <vt:lpstr>A déli szláv nyelvterület a középkorban</vt:lpstr>
      <vt:lpstr>A magyar–déli szláv nyelvi kapcsolatok kezdetei</vt:lpstr>
      <vt:lpstr>Magyar–horvát nyelvi kapcsolatok történelmi háttere</vt:lpstr>
      <vt:lpstr>Magyar–horvát nyelvi kapcsolatok történelmi háttere</vt:lpstr>
      <vt:lpstr>Magyar–horvát nyelvi kapcsolatok</vt:lpstr>
      <vt:lpstr>Magyar–horvát nyelvi kapcsolatok</vt:lpstr>
      <vt:lpstr>Magyar–horvát nyelvi kapcsolatok</vt:lpstr>
      <vt:lpstr>Magyar–horvát nyelvi kapcsolatok</vt:lpstr>
      <vt:lpstr>Magyar–horvát nyelvi kapcsolatok</vt:lpstr>
      <vt:lpstr>Magyar–horvát nyelvi kapcsolatok</vt:lpstr>
      <vt:lpstr>A legrégebbi magyar jövevényszavak a horvátban</vt:lpstr>
      <vt:lpstr>Magyar–szlovén nyelvi kapcsolatok</vt:lpstr>
      <vt:lpstr>Magyar–szlovén nyelvi kapcsolatok</vt:lpstr>
      <vt:lpstr>A legrégebbi magyar jövevényszavak a muravidéki szlovénban</vt:lpstr>
      <vt:lpstr>Magyar hatás a középkori Boszniában</vt:lpstr>
      <vt:lpstr>Magyar–szerb nyelvi kapcsolatok</vt:lpstr>
      <vt:lpstr>Összefoglalás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et homini lorem ipsum</dc:title>
  <dc:creator>Szabó Éva</dc:creator>
  <cp:lastModifiedBy>Előd</cp:lastModifiedBy>
  <cp:revision>25</cp:revision>
  <dcterms:created xsi:type="dcterms:W3CDTF">2025-02-04T13:22:51Z</dcterms:created>
  <dcterms:modified xsi:type="dcterms:W3CDTF">2025-05-30T23:04:29Z</dcterms:modified>
</cp:coreProperties>
</file>